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2"/>
  </p:notesMasterIdLst>
  <p:sldIdLst>
    <p:sldId id="444" r:id="rId2"/>
    <p:sldId id="445" r:id="rId3"/>
    <p:sldId id="415" r:id="rId4"/>
    <p:sldId id="416" r:id="rId5"/>
    <p:sldId id="417" r:id="rId6"/>
    <p:sldId id="418" r:id="rId7"/>
    <p:sldId id="419" r:id="rId8"/>
    <p:sldId id="420" r:id="rId9"/>
    <p:sldId id="421" r:id="rId10"/>
    <p:sldId id="422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4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5A9E"/>
    <a:srgbClr val="CC0099"/>
    <a:srgbClr val="FFCCFF"/>
    <a:srgbClr val="FBDAD1"/>
    <a:srgbClr val="ECEC0C"/>
    <a:srgbClr val="0000FF"/>
    <a:srgbClr val="CC99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0CCC3E2-5BF4-4640-934E-DCB827637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2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5C327-AADE-441F-8FD8-A0C08B2A1E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454B-0AE6-431C-9F12-990A86EC02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6430C-58B8-4E31-9984-1110795A84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4DEE1C0-DCBF-42DC-89A1-89C85A2335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rs/url?sa=i&amp;rct=j&amp;q=&amp;esrc=s&amp;source=images&amp;cd=&amp;cad=rja&amp;uact=8&amp;ved=2ahUKEwjvkICho6jcAhUN_KQKHe7-C40QjRx6BAgBEAU&amp;url=https://sciencestruck.com/osmosis-vs-diffusion&amp;psig=AOvVaw1o-C013YNLPFIJhC0duD_v&amp;ust=153199040549138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hyperlink" Target="https://www.google.rs/url?sa=i&amp;rct=j&amp;q=&amp;esrc=s&amp;source=images&amp;cd=&amp;cad=rja&amp;uact=8&amp;ved=2ahUKEwj5p_DBo6jcAhUtM-wKHWsgBfYQjRx6BAgBEAU&amp;url=https://www.scientistcindy.com/cell-membranes-and-osmosis.html&amp;psig=AOvVaw1o-C013YNLPFIJhC0duD_v&amp;ust=153199040549138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google.rs/url?sa=i&amp;rct=j&amp;q=&amp;esrc=s&amp;source=images&amp;cd=&amp;cad=rja&amp;uact=8&amp;ved=2ahUKEwizhoDEpKjcAhUR6qQKHQJyAbAQjRx6BAgBEAU&amp;url=http://www.maturski.org/BIOLOGIJA/Transportni-mehanizmi-celijske-membrane.html&amp;psig=AOvVaw3bGKZXRwtVTtwJhJfpVU0H&amp;ust=1531990762275732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rs/url?sa=i&amp;rct=j&amp;q=&amp;esrc=s&amp;source=images&amp;cd=&amp;ved=2ahUKEwjaoJS-zqncAhUDaVAKHTvlA-gQjRx6BAgBEAU&amp;url=https://edutorij.e-skole.hr/share/proxy/alfresco-noauth/edutorij/api/proxy-guest/074ffbb3-a1b7-4fe1-9f4a-1ea3539d642d/biologija-1/m03/j02/index.html&amp;psig=AOvVaw0CmTj5-JKSozsxLuyMGl1U&amp;ust=153203617422209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search?q=fagocitoza+Animation&amp;&amp;view=detail&amp;mid=29856EA912393074667729856EA9123930746677&amp;&amp;FORM=VRDGAR&amp;ajf=6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18" y="1268760"/>
            <a:ext cx="8424936" cy="136245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sr-Cyrl-RS">
                <a:solidFill>
                  <a:schemeClr val="bg1"/>
                </a:solidFill>
                <a:latin typeface="Constantia" panose="02030602050306030303" pitchFamily="18" charset="0"/>
              </a:rPr>
              <a:t>Ћелијска мембрана (плазма мембрана)</a:t>
            </a:r>
            <a:endParaRPr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>
          <a:xfrm>
            <a:off x="468313" y="3573463"/>
            <a:ext cx="7772400" cy="1509712"/>
          </a:xfrm>
        </p:spPr>
        <p:txBody>
          <a:bodyPr/>
          <a:lstStyle/>
          <a:p>
            <a:pPr algn="ctr" eaLnBrk="1" hangingPunct="1"/>
            <a:r>
              <a:rPr lang="en-US" altLang="en-US" sz="4000">
                <a:solidFill>
                  <a:schemeClr val="bg1"/>
                </a:solidFill>
                <a:latin typeface="Constantia" pitchFamily="18" charset="0"/>
              </a:rPr>
              <a:t>Транспорт молекула кроз ћелијску мембрану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381000"/>
            <a:ext cx="8229600" cy="191135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sz="4600" b="1">
                <a:solidFill>
                  <a:schemeClr val="bg1"/>
                </a:solidFill>
                <a:latin typeface="Constantia" pitchFamily="18" charset="0"/>
              </a:rPr>
              <a:t>Протеини у мембрани-антигени крвне групе А</a:t>
            </a:r>
            <a:r>
              <a:rPr lang="en-US" altLang="en-US" sz="4600" b="1">
                <a:solidFill>
                  <a:schemeClr val="bg1"/>
                </a:solidFill>
                <a:latin typeface="Constantia" pitchFamily="18" charset="0"/>
              </a:rPr>
              <a:t>B</a:t>
            </a:r>
            <a:r>
              <a:rPr lang="sr-Cyrl-CS" altLang="en-US" sz="4600" b="1">
                <a:solidFill>
                  <a:schemeClr val="bg1"/>
                </a:solidFill>
                <a:latin typeface="Constantia" pitchFamily="18" charset="0"/>
              </a:rPr>
              <a:t>О</a:t>
            </a:r>
            <a:endParaRPr lang="en-US" altLang="en-US" sz="4600" b="1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4339" name="Picture 7" descr="memb_protein_A"/>
          <p:cNvPicPr>
            <a:picLocks noChangeAspect="1" noChangeArrowheads="1"/>
          </p:cNvPicPr>
          <p:nvPr/>
        </p:nvPicPr>
        <p:blipFill>
          <a:blip r:embed="rId2" cstate="print"/>
          <a:srcRect t="19917"/>
          <a:stretch>
            <a:fillRect/>
          </a:stretch>
        </p:blipFill>
        <p:spPr bwMode="auto">
          <a:xfrm>
            <a:off x="533400" y="2971800"/>
            <a:ext cx="3825875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memb_protein_B"/>
          <p:cNvPicPr>
            <a:picLocks noChangeAspect="1" noChangeArrowheads="1"/>
          </p:cNvPicPr>
          <p:nvPr/>
        </p:nvPicPr>
        <p:blipFill>
          <a:blip r:embed="rId3" cstate="print">
            <a:lum bright="12000" contrast="12000"/>
          </a:blip>
          <a:srcRect t="18031"/>
          <a:stretch>
            <a:fillRect/>
          </a:stretch>
        </p:blipFill>
        <p:spPr bwMode="auto">
          <a:xfrm>
            <a:off x="4572000" y="2971800"/>
            <a:ext cx="385445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10"/>
          <p:cNvSpPr txBox="1">
            <a:spLocks noChangeArrowheads="1"/>
          </p:cNvSpPr>
          <p:nvPr/>
        </p:nvSpPr>
        <p:spPr bwMode="auto">
          <a:xfrm>
            <a:off x="1371600" y="4572000"/>
            <a:ext cx="2438400" cy="34607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600">
                <a:solidFill>
                  <a:srgbClr val="CC0066"/>
                </a:solidFill>
                <a:latin typeface="Arial Black" pitchFamily="34" charset="0"/>
              </a:rPr>
              <a:t>А антиген</a:t>
            </a: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 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4342" name="Text Box 11"/>
          <p:cNvSpPr txBox="1">
            <a:spLocks noChangeArrowheads="1"/>
          </p:cNvSpPr>
          <p:nvPr/>
        </p:nvSpPr>
        <p:spPr bwMode="auto">
          <a:xfrm>
            <a:off x="5181600" y="4648200"/>
            <a:ext cx="2438400" cy="34607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>
                <a:solidFill>
                  <a:srgbClr val="CC0066"/>
                </a:solidFill>
                <a:latin typeface="Arial Black" pitchFamily="34" charset="0"/>
              </a:rPr>
              <a:t>B </a:t>
            </a:r>
            <a:r>
              <a:rPr lang="sr-Cyrl-CS" altLang="en-US" sz="1600">
                <a:solidFill>
                  <a:srgbClr val="CC0066"/>
                </a:solidFill>
                <a:latin typeface="Arial Black" pitchFamily="34" charset="0"/>
              </a:rPr>
              <a:t>антиген </a:t>
            </a:r>
            <a:endParaRPr lang="en-US" altLang="en-US" sz="1600">
              <a:solidFill>
                <a:srgbClr val="CC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sr-Cyrl-CS" altLang="en-US" sz="4800" b="1">
                <a:solidFill>
                  <a:schemeClr val="bg1"/>
                </a:solidFill>
                <a:latin typeface="Constantia" pitchFamily="18" charset="0"/>
              </a:rPr>
              <a:t>Транспорт молекула кроз ћелијску мембрану</a:t>
            </a:r>
            <a:endParaRPr lang="en-US" altLang="en-US" sz="4800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sr-Cyrl-CS" altLang="en-US" sz="3200" dirty="0">
                <a:solidFill>
                  <a:schemeClr val="bg1"/>
                </a:solidFill>
                <a:latin typeface="Constantia" panose="02030602050306030303" pitchFamily="18" charset="0"/>
              </a:rPr>
              <a:t>Транспорт </a:t>
            </a:r>
            <a:r>
              <a:rPr lang="sr-Cyrl-CS" altLang="en-US" sz="3200" b="1" dirty="0">
                <a:solidFill>
                  <a:srgbClr val="FF0000"/>
                </a:solidFill>
                <a:latin typeface="Constantia" panose="02030602050306030303" pitchFamily="18" charset="0"/>
              </a:rPr>
              <a:t>малих</a:t>
            </a:r>
            <a:r>
              <a:rPr lang="sr-Cyrl-CS" altLang="en-US" sz="3200" dirty="0">
                <a:solidFill>
                  <a:schemeClr val="bg1"/>
                </a:solidFill>
                <a:latin typeface="Constantia" panose="02030602050306030303" pitchFamily="18" charset="0"/>
              </a:rPr>
              <a:t> молекула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sr-Cyrl-CS" altLang="en-US" sz="3200" dirty="0">
                <a:solidFill>
                  <a:schemeClr val="bg1"/>
                </a:solidFill>
                <a:latin typeface="Constantia" panose="02030602050306030303" pitchFamily="18" charset="0"/>
              </a:rPr>
              <a:t>Транспорт </a:t>
            </a:r>
            <a:r>
              <a:rPr lang="sr-Cyrl-CS" altLang="en-US" sz="3200" b="1" dirty="0">
                <a:solidFill>
                  <a:srgbClr val="FF0000"/>
                </a:solidFill>
                <a:latin typeface="Constantia" panose="02030602050306030303" pitchFamily="18" charset="0"/>
              </a:rPr>
              <a:t>крупних</a:t>
            </a:r>
            <a:r>
              <a:rPr lang="sr-Cyrl-CS" altLang="en-US" sz="3200" dirty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3200" dirty="0">
                <a:solidFill>
                  <a:schemeClr val="bg1"/>
                </a:solidFill>
                <a:latin typeface="Constantia" panose="02030602050306030303" pitchFamily="18" charset="0"/>
              </a:rPr>
              <a:t>молекула</a:t>
            </a:r>
            <a:endParaRPr lang="en-US" altLang="en-US" sz="32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>
              <a:defRPr/>
            </a:pPr>
            <a:r>
              <a:rPr lang="sr-Cyrl-CS" altLang="en-US" sz="4600" b="1" dirty="0">
                <a:solidFill>
                  <a:schemeClr val="bg1"/>
                </a:solidFill>
                <a:latin typeface="Constantia" panose="02030602050306030303" pitchFamily="18" charset="0"/>
              </a:rPr>
              <a:t>Транспорт </a:t>
            </a:r>
            <a:r>
              <a:rPr lang="sr-Cyrl-CS" altLang="en-US" sz="4600" b="1" u="sng" dirty="0">
                <a:solidFill>
                  <a:srgbClr val="CC0099"/>
                </a:solidFill>
                <a:latin typeface="Constantia" panose="02030602050306030303" pitchFamily="18" charset="0"/>
              </a:rPr>
              <a:t>малих</a:t>
            </a:r>
            <a:r>
              <a:rPr lang="sr-Cyrl-CS" altLang="en-US" sz="4600" b="1" dirty="0">
                <a:solidFill>
                  <a:schemeClr val="bg1"/>
                </a:solidFill>
                <a:latin typeface="Constantia" panose="02030602050306030303" pitchFamily="18" charset="0"/>
              </a:rPr>
              <a:t> молекула</a:t>
            </a:r>
            <a:r>
              <a:rPr lang="sr-Cyrl-CS" altLang="en-US" sz="46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</a:rPr>
              <a:t> </a:t>
            </a:r>
            <a:endParaRPr lang="en-US" altLang="en-US" sz="4600" dirty="0"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Кроз липидни двослој –неполарни молекули и растворљиви у уљу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Помоћу </a:t>
            </a:r>
            <a:r>
              <a:rPr lang="sr-Cyrl-CS" altLang="en-US" sz="2800">
                <a:solidFill>
                  <a:srgbClr val="0000FF"/>
                </a:solidFill>
                <a:latin typeface="Constantia" pitchFamily="18" charset="0"/>
              </a:rPr>
              <a:t>протеина носача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Кроз </a:t>
            </a:r>
            <a:r>
              <a:rPr lang="sr-Cyrl-CS" altLang="en-US" sz="2800">
                <a:solidFill>
                  <a:srgbClr val="0000FF"/>
                </a:solidFill>
                <a:latin typeface="Constantia" pitchFamily="18" charset="0"/>
              </a:rPr>
              <a:t>протеинске канале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endParaRPr lang="sr-Cyrl-CS" altLang="en-US" sz="280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Може да буде: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altLang="en-US" sz="2800" b="1">
                <a:solidFill>
                  <a:srgbClr val="CC0099"/>
                </a:solidFill>
                <a:latin typeface="Constantia" pitchFamily="18" charset="0"/>
              </a:rPr>
              <a:t>Пасивни транспорт</a:t>
            </a: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 (проста дифузија</a:t>
            </a:r>
            <a:r>
              <a:rPr lang="en-US" altLang="en-US" sz="2800">
                <a:solidFill>
                  <a:schemeClr val="bg1"/>
                </a:solidFill>
                <a:latin typeface="Constantia" pitchFamily="18" charset="0"/>
              </a:rPr>
              <a:t> и</a:t>
            </a: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 олакшана дифузија)-</a:t>
            </a:r>
            <a:r>
              <a:rPr lang="sr-Cyrl-CS" altLang="en-US" sz="2800" b="1" u="sng">
                <a:solidFill>
                  <a:schemeClr val="bg1"/>
                </a:solidFill>
                <a:latin typeface="Constantia" pitchFamily="18" charset="0"/>
              </a:rPr>
              <a:t>без</a:t>
            </a: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 утрошка енергије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altLang="en-US" sz="2800" b="1">
                <a:solidFill>
                  <a:srgbClr val="CC0099"/>
                </a:solidFill>
                <a:latin typeface="Constantia" pitchFamily="18" charset="0"/>
              </a:rPr>
              <a:t>Активни транспорт-</a:t>
            </a:r>
            <a:r>
              <a:rPr lang="sr-Cyrl-CS" altLang="en-US" sz="2800" b="1" u="sng">
                <a:solidFill>
                  <a:schemeClr val="bg1"/>
                </a:solidFill>
                <a:latin typeface="Constantia" pitchFamily="18" charset="0"/>
              </a:rPr>
              <a:t>уз</a:t>
            </a:r>
            <a:r>
              <a:rPr lang="sr-Cyrl-CS" altLang="en-US" sz="2800" b="1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утрошак енергије</a:t>
            </a:r>
            <a:endParaRPr lang="en-US" altLang="en-US" sz="280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4762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b="1">
                <a:solidFill>
                  <a:schemeClr val="bg1"/>
                </a:solidFill>
                <a:latin typeface="Constantia" pitchFamily="18" charset="0"/>
              </a:rPr>
              <a:t>Проста дифузија</a:t>
            </a:r>
            <a:endParaRPr lang="en-US" altLang="en-US" b="1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7411" name="Picture 3" descr="300px-400px-Diffusio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contrast="60000"/>
          </a:blip>
          <a:srcRect b="19608"/>
          <a:stretch>
            <a:fillRect/>
          </a:stretch>
        </p:blipFill>
        <p:spPr>
          <a:xfrm>
            <a:off x="0" y="2057400"/>
            <a:ext cx="4648200" cy="3733800"/>
          </a:xfrm>
          <a:noFill/>
        </p:spPr>
      </p:pic>
      <p:sp>
        <p:nvSpPr>
          <p:cNvPr id="17412" name="Rectangle 4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CS" altLang="en-US" sz="2400">
                <a:solidFill>
                  <a:schemeClr val="bg1"/>
                </a:solidFill>
                <a:latin typeface="Constantia" pitchFamily="18" charset="0"/>
              </a:rPr>
              <a:t>Транспорт кроз мембрану- </a:t>
            </a:r>
            <a:r>
              <a:rPr lang="sr-Cyrl-CS" altLang="en-US" sz="2400">
                <a:solidFill>
                  <a:srgbClr val="0000FF"/>
                </a:solidFill>
                <a:latin typeface="Constantia" pitchFamily="18" charset="0"/>
              </a:rPr>
              <a:t>низ градијент конц</a:t>
            </a:r>
            <a:r>
              <a:rPr lang="sr-Cyrl-CS" altLang="en-US" sz="2400">
                <a:solidFill>
                  <a:schemeClr val="bg1"/>
                </a:solidFill>
                <a:latin typeface="Constantia" pitchFamily="18" charset="0"/>
              </a:rPr>
              <a:t>.,  док се не изједначе концентрације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sr-Cyrl-CS" altLang="en-US" sz="240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CS" altLang="en-US" sz="2400" b="1">
                <a:solidFill>
                  <a:srgbClr val="0000FF"/>
                </a:solidFill>
                <a:latin typeface="Constantia" pitchFamily="18" charset="0"/>
              </a:rPr>
              <a:t>Молекули растворљиви у липидима, гасови, вода, мали молекули растворљиви у води</a:t>
            </a:r>
            <a:r>
              <a:rPr lang="sr-Cyrl-CS" altLang="en-US" sz="2400">
                <a:solidFill>
                  <a:schemeClr val="bg1"/>
                </a:solidFill>
                <a:latin typeface="Constantia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sr-Cyrl-CS" altLang="en-US" sz="240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CS" altLang="en-US" sz="2400">
                <a:solidFill>
                  <a:schemeClr val="bg1"/>
                </a:solidFill>
                <a:latin typeface="Constantia" pitchFamily="18" charset="0"/>
              </a:rPr>
              <a:t>Посебан облик је </a:t>
            </a:r>
            <a:r>
              <a:rPr lang="sr-Cyrl-CS" altLang="en-US" sz="2400" b="1">
                <a:solidFill>
                  <a:srgbClr val="CC0099"/>
                </a:solidFill>
                <a:latin typeface="Constantia" pitchFamily="18" charset="0"/>
              </a:rPr>
              <a:t>осмоза</a:t>
            </a:r>
            <a:r>
              <a:rPr lang="sr-Cyrl-CS" altLang="en-US" sz="2400">
                <a:solidFill>
                  <a:schemeClr val="bg1"/>
                </a:solidFill>
              </a:rPr>
              <a:t>.</a:t>
            </a:r>
            <a:endParaRPr lang="en-US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3700" y="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b="1">
                <a:solidFill>
                  <a:schemeClr val="bg1"/>
                </a:solidFill>
                <a:latin typeface="Constantia" pitchFamily="18" charset="0"/>
              </a:rPr>
              <a:t>Осмоза</a:t>
            </a:r>
            <a:endParaRPr lang="en-US" altLang="en-US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250825" y="1268413"/>
            <a:ext cx="4537075" cy="55895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Cyrl-CS" altLang="en-US" sz="2400" dirty="0">
                <a:solidFill>
                  <a:schemeClr val="bg1"/>
                </a:solidFill>
                <a:latin typeface="Constantia" pitchFamily="18" charset="0"/>
              </a:rPr>
              <a:t>Дифузија </a:t>
            </a:r>
            <a:r>
              <a:rPr lang="sr-Cyrl-CS" altLang="en-US" sz="2400" dirty="0">
                <a:solidFill>
                  <a:srgbClr val="0000FF"/>
                </a:solidFill>
                <a:latin typeface="Constantia" pitchFamily="18" charset="0"/>
              </a:rPr>
              <a:t>воде</a:t>
            </a:r>
            <a:r>
              <a:rPr lang="sr-Cyrl-CS" altLang="en-US" sz="2400" dirty="0">
                <a:solidFill>
                  <a:schemeClr val="bg1"/>
                </a:solidFill>
                <a:latin typeface="Constantia" pitchFamily="18" charset="0"/>
              </a:rPr>
              <a:t> кроз мембрану</a:t>
            </a:r>
          </a:p>
          <a:p>
            <a:pPr eaLnBrk="1" hangingPunct="1">
              <a:buFont typeface="Wingdings 2" pitchFamily="18" charset="2"/>
              <a:buNone/>
            </a:pPr>
            <a:endParaRPr lang="sr-Cyrl-CS" altLang="en-US" sz="2400" dirty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2400" dirty="0">
                <a:solidFill>
                  <a:schemeClr val="bg1"/>
                </a:solidFill>
                <a:latin typeface="Constantia" pitchFamily="18" charset="0"/>
              </a:rPr>
              <a:t>Притисак који може да спречи осмозу</a:t>
            </a:r>
            <a:r>
              <a:rPr lang="en-US" altLang="en-US" sz="2400" dirty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sr-Cyrl-CS" altLang="en-US" sz="2400" dirty="0">
                <a:solidFill>
                  <a:schemeClr val="bg1"/>
                </a:solidFill>
                <a:latin typeface="Constantia" pitchFamily="18" charset="0"/>
              </a:rPr>
              <a:t>-</a:t>
            </a:r>
            <a:r>
              <a:rPr lang="en-US" altLang="en-US" sz="2400" dirty="0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sr-Cyrl-CS" altLang="en-US" sz="2400" dirty="0">
                <a:solidFill>
                  <a:srgbClr val="CC0099"/>
                </a:solidFill>
                <a:latin typeface="Constantia" pitchFamily="18" charset="0"/>
              </a:rPr>
              <a:t>осмотски притисак</a:t>
            </a:r>
          </a:p>
          <a:p>
            <a:pPr eaLnBrk="1" hangingPunct="1">
              <a:buFont typeface="Wingdings 2" pitchFamily="18" charset="2"/>
              <a:buNone/>
            </a:pPr>
            <a:endParaRPr lang="sr-Cyrl-CS" altLang="en-US" sz="2400" dirty="0">
              <a:solidFill>
                <a:srgbClr val="CC0099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2400" dirty="0">
                <a:solidFill>
                  <a:schemeClr val="bg1"/>
                </a:solidFill>
                <a:latin typeface="Constantia" pitchFamily="18" charset="0"/>
              </a:rPr>
              <a:t>Раствор са већом конц. ратворених молекула, а мањом количином воде него што је у унутрашњости ћелије</a:t>
            </a:r>
            <a:r>
              <a:rPr lang="sr-Cyrl-CS" altLang="en-US" sz="2400" dirty="0">
                <a:solidFill>
                  <a:srgbClr val="CC0099"/>
                </a:solidFill>
                <a:latin typeface="Constantia" pitchFamily="18" charset="0"/>
              </a:rPr>
              <a:t>-хипертоничан</a:t>
            </a:r>
          </a:p>
          <a:p>
            <a:pPr eaLnBrk="1" hangingPunct="1">
              <a:buFont typeface="Wingdings 2" pitchFamily="18" charset="2"/>
              <a:buNone/>
            </a:pPr>
            <a:endParaRPr lang="sr-Cyrl-CS" altLang="en-US" sz="2400" dirty="0">
              <a:solidFill>
                <a:srgbClr val="CC0099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2400" dirty="0">
                <a:solidFill>
                  <a:schemeClr val="bg1"/>
                </a:solidFill>
                <a:latin typeface="Constantia" pitchFamily="18" charset="0"/>
              </a:rPr>
              <a:t>И супротно</a:t>
            </a:r>
            <a:r>
              <a:rPr lang="sr-Cyrl-CS" altLang="en-US" sz="2400" dirty="0">
                <a:solidFill>
                  <a:srgbClr val="CC0099"/>
                </a:solidFill>
                <a:latin typeface="Constantia" pitchFamily="18" charset="0"/>
              </a:rPr>
              <a:t>-хипотоничан  раствор.</a:t>
            </a:r>
          </a:p>
        </p:txBody>
      </p:sp>
      <p:pic>
        <p:nvPicPr>
          <p:cNvPr id="18436" name="Picture 6" descr="Резултат слика за osmosi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33375"/>
            <a:ext cx="3932238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Резултат слика за osmosis images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4279900"/>
            <a:ext cx="3868738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288" y="333375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b="1">
                <a:solidFill>
                  <a:schemeClr val="bg1"/>
                </a:solidFill>
                <a:latin typeface="Constantia" pitchFamily="18" charset="0"/>
              </a:rPr>
              <a:t>Олакшана дифузија</a:t>
            </a:r>
            <a:endParaRPr lang="en-US" altLang="en-US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2697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1557338"/>
            <a:ext cx="8229600" cy="3268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13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  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Траснпорт молекула кроз мембрану </a:t>
            </a:r>
            <a:r>
              <a:rPr lang="sr-Cyrl-CS" altLang="en-US" sz="2400" dirty="0">
                <a:solidFill>
                  <a:srgbClr val="0000FF"/>
                </a:solidFill>
                <a:latin typeface="Constantia" panose="02030602050306030303" pitchFamily="18" charset="0"/>
              </a:rPr>
              <a:t>помоћу протеина носача, </a:t>
            </a:r>
            <a:r>
              <a:rPr lang="sr-Cyrl-CS" altLang="en-US" sz="24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низ </a:t>
            </a:r>
            <a:r>
              <a:rPr lang="sr-Cyrl-CS" altLang="en-US" sz="2400" dirty="0">
                <a:solidFill>
                  <a:srgbClr val="0000FF"/>
                </a:solidFill>
                <a:latin typeface="Constantia" panose="02030602050306030303" pitchFamily="18" charset="0"/>
              </a:rPr>
              <a:t>градијент концентрације.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sr-Cyrl-CS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 </a:t>
            </a:r>
            <a:r>
              <a:rPr lang="en-US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-</a:t>
            </a:r>
            <a:r>
              <a:rPr lang="sr-Cyrl-CS" altLang="en-US" sz="2400" dirty="0">
                <a:solidFill>
                  <a:srgbClr val="CC0099"/>
                </a:solidFill>
                <a:latin typeface="Constantia" panose="02030602050306030303" pitchFamily="18" charset="0"/>
              </a:rPr>
              <a:t>Глукоза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sr-Cyrl-CS" alt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- Регулисана хормонима (</a:t>
            </a:r>
            <a:r>
              <a:rPr lang="sr-Cyrl-CS" altLang="en-US" sz="2400" dirty="0">
                <a:solidFill>
                  <a:srgbClr val="CC0099"/>
                </a:solidFill>
                <a:latin typeface="Constantia" panose="02030602050306030303" pitchFamily="18" charset="0"/>
              </a:rPr>
              <a:t>глукоза-инсулин</a:t>
            </a:r>
            <a:r>
              <a:rPr lang="sr-Cyrl-CS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)</a:t>
            </a:r>
          </a:p>
        </p:txBody>
      </p:sp>
      <p:pic>
        <p:nvPicPr>
          <p:cNvPr id="19460" name="Picture 6" descr="Резултат слика за olaksana difuzija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4508500"/>
            <a:ext cx="4392613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en-US" altLang="en-US" b="1">
                <a:solidFill>
                  <a:schemeClr val="bg1"/>
                </a:solidFill>
                <a:latin typeface="Constantia" pitchFamily="18" charset="0"/>
              </a:rPr>
              <a:t>Активни транспорт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Из средине са мањом у средину са већом концентрацијом (</a:t>
            </a:r>
            <a:r>
              <a:rPr lang="sr-Cyrl-CS" altLang="en-US" sz="2800" b="1" u="sng" dirty="0">
                <a:solidFill>
                  <a:schemeClr val="accent1"/>
                </a:solidFill>
                <a:latin typeface="Constantia" panose="02030602050306030303" pitchFamily="18" charset="0"/>
              </a:rPr>
              <a:t>уз</a:t>
            </a:r>
            <a:r>
              <a:rPr lang="sr-Cyrl-CS" altLang="en-US" sz="2800" u="sng" dirty="0">
                <a:solidFill>
                  <a:schemeClr val="accent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градијент или </a:t>
            </a:r>
            <a:r>
              <a:rPr lang="sr-Cyrl-CS" altLang="en-US" sz="2800" b="1" u="sng" dirty="0">
                <a:solidFill>
                  <a:schemeClr val="accent1"/>
                </a:solidFill>
                <a:latin typeface="Constantia" panose="02030602050306030303" pitchFamily="18" charset="0"/>
              </a:rPr>
              <a:t>супротно 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градијенту концентрације)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sr-Cyrl-CS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Помоћу протеина носача</a:t>
            </a:r>
          </a:p>
          <a:p>
            <a:pPr eaLnBrk="1" hangingPunct="1">
              <a:defRPr/>
            </a:pPr>
            <a:endParaRPr lang="sr-Cyrl-CS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eaLnBrk="1" hangingPunct="1">
              <a:defRPr/>
            </a:pPr>
            <a:r>
              <a:rPr lang="sr-Cyrl-CS" altLang="en-US" sz="2800" b="1" dirty="0">
                <a:solidFill>
                  <a:srgbClr val="0000FF"/>
                </a:solidFill>
                <a:latin typeface="Constantia" panose="02030602050306030303" pitchFamily="18" charset="0"/>
              </a:rPr>
              <a:t>Уз потрошњу енергије (АТР</a:t>
            </a:r>
            <a:r>
              <a:rPr lang="sr-Cyrl-CS" altLang="en-US" sz="2800" b="1" dirty="0">
                <a:solidFill>
                  <a:srgbClr val="0000FF"/>
                </a:solidFill>
              </a:rPr>
              <a:t>)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39750" y="2603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sz="3200" b="1">
                <a:solidFill>
                  <a:schemeClr val="bg1"/>
                </a:solidFill>
                <a:latin typeface="Constantia" pitchFamily="18" charset="0"/>
              </a:rPr>
              <a:t>Натријум-калијум пумпа-улога у стварању мембранског потенцијала</a:t>
            </a:r>
            <a:endParaRPr lang="en-US" altLang="en-US" sz="3200" b="1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1507" name="Picture 6" descr="328px-C8x15NaK-pump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contrast="36000"/>
          </a:blip>
          <a:srcRect/>
          <a:stretch>
            <a:fillRect/>
          </a:stretch>
        </p:blipFill>
        <p:spPr>
          <a:xfrm>
            <a:off x="1143000" y="1524000"/>
            <a:ext cx="8001000" cy="5334000"/>
          </a:xfrm>
          <a:noFill/>
        </p:spPr>
      </p:pic>
      <p:sp>
        <p:nvSpPr>
          <p:cNvPr id="21508" name="Text Box 12"/>
          <p:cNvSpPr txBox="1">
            <a:spLocks noChangeArrowheads="1"/>
          </p:cNvSpPr>
          <p:nvPr/>
        </p:nvSpPr>
        <p:spPr bwMode="auto">
          <a:xfrm>
            <a:off x="7391400" y="2286000"/>
            <a:ext cx="2209800" cy="65087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>
                <a:solidFill>
                  <a:srgbClr val="CC0066"/>
                </a:solidFill>
                <a:latin typeface="Arial Black" pitchFamily="34" charset="0"/>
              </a:rPr>
              <a:t>Испумпава  се </a:t>
            </a:r>
            <a:r>
              <a:rPr lang="sr-Latn-CS" altLang="en-US">
                <a:solidFill>
                  <a:srgbClr val="CC0066"/>
                </a:solidFill>
                <a:latin typeface="Arial Black" pitchFamily="34" charset="0"/>
              </a:rPr>
              <a:t>Na</a:t>
            </a:r>
            <a:endParaRPr lang="en-US" altLang="en-US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21509" name="Text Box 13"/>
          <p:cNvSpPr txBox="1">
            <a:spLocks noChangeArrowheads="1"/>
          </p:cNvSpPr>
          <p:nvPr/>
        </p:nvSpPr>
        <p:spPr bwMode="auto">
          <a:xfrm>
            <a:off x="3886200" y="4876800"/>
            <a:ext cx="2209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>
                <a:solidFill>
                  <a:srgbClr val="CC0066"/>
                </a:solidFill>
                <a:latin typeface="Arial Black" pitchFamily="34" charset="0"/>
              </a:rPr>
              <a:t>Више К</a:t>
            </a:r>
            <a:endParaRPr lang="en-US" altLang="en-US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21510" name="Text Box 14"/>
          <p:cNvSpPr txBox="1">
            <a:spLocks noChangeArrowheads="1"/>
          </p:cNvSpPr>
          <p:nvPr/>
        </p:nvSpPr>
        <p:spPr bwMode="auto">
          <a:xfrm>
            <a:off x="7315200" y="5638800"/>
            <a:ext cx="2209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>
                <a:solidFill>
                  <a:srgbClr val="CC0066"/>
                </a:solidFill>
                <a:latin typeface="Arial Black" pitchFamily="34" charset="0"/>
              </a:rPr>
              <a:t>Упумпава се К</a:t>
            </a:r>
            <a:endParaRPr lang="en-US" altLang="en-US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21511" name="Text Box 15"/>
          <p:cNvSpPr txBox="1">
            <a:spLocks noChangeArrowheads="1"/>
          </p:cNvSpPr>
          <p:nvPr/>
        </p:nvSpPr>
        <p:spPr bwMode="auto">
          <a:xfrm>
            <a:off x="3352800" y="3810000"/>
            <a:ext cx="2209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>
                <a:solidFill>
                  <a:srgbClr val="CC0066"/>
                </a:solidFill>
                <a:latin typeface="Arial Black" pitchFamily="34" charset="0"/>
              </a:rPr>
              <a:t>Мало </a:t>
            </a:r>
            <a:r>
              <a:rPr lang="sr-Latn-CS" altLang="en-US">
                <a:solidFill>
                  <a:srgbClr val="CC0066"/>
                </a:solidFill>
                <a:latin typeface="Arial Black" pitchFamily="34" charset="0"/>
              </a:rPr>
              <a:t>Na</a:t>
            </a:r>
            <a:endParaRPr lang="en-US" altLang="en-US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21512" name="Text Box 16"/>
          <p:cNvSpPr txBox="1">
            <a:spLocks noChangeArrowheads="1"/>
          </p:cNvSpPr>
          <p:nvPr/>
        </p:nvSpPr>
        <p:spPr bwMode="auto">
          <a:xfrm>
            <a:off x="838200" y="2590800"/>
            <a:ext cx="2209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>
                <a:solidFill>
                  <a:srgbClr val="CC0066"/>
                </a:solidFill>
                <a:latin typeface="Arial Black" pitchFamily="34" charset="0"/>
              </a:rPr>
              <a:t>Више </a:t>
            </a:r>
            <a:r>
              <a:rPr lang="sr-Latn-CS" altLang="en-US">
                <a:solidFill>
                  <a:srgbClr val="CC0066"/>
                </a:solidFill>
                <a:latin typeface="Arial Black" pitchFamily="34" charset="0"/>
              </a:rPr>
              <a:t>Na</a:t>
            </a:r>
            <a:endParaRPr lang="en-US" altLang="en-US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21513" name="Text Box 18"/>
          <p:cNvSpPr txBox="1">
            <a:spLocks noChangeArrowheads="1"/>
          </p:cNvSpPr>
          <p:nvPr/>
        </p:nvSpPr>
        <p:spPr bwMode="auto">
          <a:xfrm>
            <a:off x="381000" y="4114800"/>
            <a:ext cx="2209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>
                <a:solidFill>
                  <a:srgbClr val="CC0066"/>
                </a:solidFill>
                <a:latin typeface="Arial Black" pitchFamily="34" charset="0"/>
              </a:rPr>
              <a:t>Мало К</a:t>
            </a:r>
            <a:endParaRPr lang="en-US" altLang="en-US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21514" name="Text Box 19"/>
          <p:cNvSpPr txBox="1">
            <a:spLocks noChangeArrowheads="1"/>
          </p:cNvSpPr>
          <p:nvPr/>
        </p:nvSpPr>
        <p:spPr bwMode="auto">
          <a:xfrm>
            <a:off x="1600200" y="1600200"/>
            <a:ext cx="2209800" cy="65087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>
                <a:solidFill>
                  <a:srgbClr val="CC0066"/>
                </a:solidFill>
                <a:latin typeface="Arial Black" pitchFamily="34" charset="0"/>
              </a:rPr>
              <a:t>Ванћелијска средина</a:t>
            </a:r>
            <a:endParaRPr lang="en-US" altLang="en-US">
              <a:solidFill>
                <a:srgbClr val="CC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06363" y="620713"/>
            <a:ext cx="8713787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sz="4600" b="1">
                <a:solidFill>
                  <a:schemeClr val="bg1"/>
                </a:solidFill>
                <a:latin typeface="Constantia" pitchFamily="18" charset="0"/>
              </a:rPr>
              <a:t>Транспорт </a:t>
            </a:r>
            <a:r>
              <a:rPr lang="sr-Cyrl-CS" altLang="en-US" sz="4600" b="1" i="1">
                <a:solidFill>
                  <a:srgbClr val="CC0099"/>
                </a:solidFill>
                <a:latin typeface="Constantia" pitchFamily="18" charset="0"/>
              </a:rPr>
              <a:t>крупних</a:t>
            </a:r>
            <a:r>
              <a:rPr lang="sr-Cyrl-CS" altLang="en-US" sz="4600" b="1" i="1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sr-Cyrl-CS" altLang="en-US" sz="4600" b="1">
                <a:solidFill>
                  <a:schemeClr val="bg1"/>
                </a:solidFill>
                <a:latin typeface="Constantia" pitchFamily="18" charset="0"/>
              </a:rPr>
              <a:t>молекула</a:t>
            </a:r>
            <a:endParaRPr lang="en-US" altLang="en-US" sz="4600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3005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0825" y="1935163"/>
            <a:ext cx="8677275" cy="4389437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sr-Cyrl-C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Обавља се активним учешћем ћелијске мембране.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sr-Cyrl-CS" alt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Constantia" panose="02030602050306030303" pitchFamily="18" charset="0"/>
              </a:rPr>
              <a:t>1. Ендоцитоза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(</a:t>
            </a:r>
            <a:r>
              <a:rPr lang="sr-Cyrl-CS" altLang="en-US" sz="2800" dirty="0">
                <a:solidFill>
                  <a:srgbClr val="CC0099"/>
                </a:solidFill>
                <a:latin typeface="Constantia" panose="02030602050306030303" pitchFamily="18" charset="0"/>
              </a:rPr>
              <a:t>пиноцитоза</a:t>
            </a:r>
            <a:r>
              <a:rPr lang="sr-Latn-RS" altLang="en-US" sz="2800" dirty="0">
                <a:solidFill>
                  <a:srgbClr val="CC0099"/>
                </a:solidFill>
                <a:latin typeface="Constantia" panose="02030602050306030303" pitchFamily="18" charset="0"/>
              </a:rPr>
              <a:t>,</a:t>
            </a:r>
            <a:r>
              <a:rPr lang="sr-Cyrl-CS" altLang="en-US" sz="2800" dirty="0">
                <a:solidFill>
                  <a:srgbClr val="CC0099"/>
                </a:solidFill>
                <a:latin typeface="Constantia" panose="02030602050306030303" pitchFamily="18" charset="0"/>
              </a:rPr>
              <a:t> фагоцитоза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)-уношење молекула у ћелију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2800" u="sng" dirty="0">
                <a:solidFill>
                  <a:schemeClr val="bg1"/>
                </a:solidFill>
                <a:latin typeface="Constantia" panose="02030602050306030303" pitchFamily="18" charset="0"/>
              </a:rPr>
              <a:t>ендоцитотска везикула- 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фузионише са </a:t>
            </a:r>
            <a:r>
              <a:rPr lang="sr-Cyrl-CS" altLang="en-US" sz="2800" u="sng" dirty="0">
                <a:solidFill>
                  <a:schemeClr val="bg1"/>
                </a:solidFill>
                <a:latin typeface="Constantia" panose="02030602050306030303" pitchFamily="18" charset="0"/>
              </a:rPr>
              <a:t>примарним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2800" u="sng" dirty="0">
                <a:solidFill>
                  <a:schemeClr val="bg1"/>
                </a:solidFill>
                <a:latin typeface="Constantia" panose="02030602050306030303" pitchFamily="18" charset="0"/>
              </a:rPr>
              <a:t>лизозомом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-настаје </a:t>
            </a:r>
            <a:r>
              <a:rPr lang="sr-Cyrl-CS" altLang="en-US" sz="2800" u="sng" dirty="0">
                <a:solidFill>
                  <a:schemeClr val="bg1"/>
                </a:solidFill>
                <a:latin typeface="Constantia" panose="02030602050306030303" pitchFamily="18" charset="0"/>
              </a:rPr>
              <a:t>секундарни лизозом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sr-Cyrl-CS" altLang="en-US" sz="2800" dirty="0">
                <a:solidFill>
                  <a:srgbClr val="0000FF"/>
                </a:solidFill>
                <a:latin typeface="Constantia" panose="02030602050306030303" pitchFamily="18" charset="0"/>
              </a:rPr>
              <a:t>2. Егзоцитоза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– избацивање несварених материја из ћелије у спољашњу средину.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      пр. ћелије панкреаса - инсулин</a:t>
            </a:r>
            <a:endParaRPr lang="en-US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19113" y="62071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sz="3800" b="1">
                <a:solidFill>
                  <a:schemeClr val="bg1"/>
                </a:solidFill>
                <a:latin typeface="Constantia" pitchFamily="18" charset="0"/>
              </a:rPr>
              <a:t>Механизам ендоцитозе  </a:t>
            </a:r>
            <a:br>
              <a:rPr lang="sr-Cyrl-CS" altLang="en-US" sz="3800" b="1">
                <a:solidFill>
                  <a:schemeClr val="bg1"/>
                </a:solidFill>
                <a:latin typeface="Constantia" pitchFamily="18" charset="0"/>
              </a:rPr>
            </a:br>
            <a:r>
              <a:rPr lang="sr-Cyrl-CS" altLang="en-US" sz="3800" b="1">
                <a:solidFill>
                  <a:schemeClr val="bg1"/>
                </a:solidFill>
                <a:latin typeface="Constantia" pitchFamily="18" charset="0"/>
              </a:rPr>
              <a:t> (активно учешће ћел. мембране</a:t>
            </a:r>
            <a:r>
              <a:rPr lang="sr-Cyrl-CS" altLang="en-US" sz="3800" b="1">
                <a:solidFill>
                  <a:schemeClr val="bg1"/>
                </a:solidFill>
              </a:rPr>
              <a:t>)</a:t>
            </a:r>
            <a:endParaRPr lang="en-US" altLang="en-US" sz="3800" b="1">
              <a:solidFill>
                <a:schemeClr val="bg1"/>
              </a:solidFill>
            </a:endParaRPr>
          </a:p>
        </p:txBody>
      </p:sp>
      <p:pic>
        <p:nvPicPr>
          <p:cNvPr id="23555" name="Picture 6" descr="Image result for endocitoza i egzocitoza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488" y="2060575"/>
            <a:ext cx="3529012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1116013" y="5949950"/>
            <a:ext cx="68405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en-US">
              <a:solidFill>
                <a:schemeClr val="bg1"/>
              </a:solidFill>
            </a:endParaRPr>
          </a:p>
          <a:p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19700" y="2060575"/>
            <a:ext cx="3529013" cy="301148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Tx/>
              <a:buAutoNum type="arabicPeriod"/>
              <a:defRPr/>
            </a:pPr>
            <a:r>
              <a:rPr lang="sr-Cyrl-RS" dirty="0">
                <a:solidFill>
                  <a:schemeClr val="bg1"/>
                </a:solidFill>
                <a:latin typeface="Constantia" panose="02030602050306030303" pitchFamily="18" charset="0"/>
              </a:rPr>
              <a:t>фагоцитоза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sr-Cyrl-RS" dirty="0">
                <a:solidFill>
                  <a:schemeClr val="bg1"/>
                </a:solidFill>
                <a:latin typeface="Constantia" panose="02030602050306030303" pitchFamily="18" charset="0"/>
              </a:rPr>
              <a:t>пиноцитоза</a:t>
            </a:r>
          </a:p>
          <a:p>
            <a:pPr marL="342900" indent="-342900" algn="ctr">
              <a:buFontTx/>
              <a:buAutoNum type="arabicPeriod"/>
              <a:defRPr/>
            </a:pPr>
            <a:r>
              <a:rPr lang="sr-Cyrl-RS" dirty="0">
                <a:solidFill>
                  <a:schemeClr val="bg1"/>
                </a:solidFill>
                <a:latin typeface="Constantia" panose="02030602050306030303" pitchFamily="18" charset="0"/>
              </a:rPr>
              <a:t>ендоцитоза посредована рецепторима</a:t>
            </a:r>
            <a:endParaRPr lang="en-US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65125" y="188913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b="1">
                <a:solidFill>
                  <a:schemeClr val="bg1"/>
                </a:solidFill>
                <a:latin typeface="Constantia" pitchFamily="18" charset="0"/>
              </a:rPr>
              <a:t>Ћелијска мембрана</a:t>
            </a:r>
            <a:endParaRPr lang="en-US" altLang="en-US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6147" name="Rectangle 7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60338" y="1196975"/>
            <a:ext cx="4319587" cy="56610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Представља </a:t>
            </a:r>
            <a:r>
              <a:rPr lang="sr-Cyrl-CS" altLang="en-US" sz="1800">
                <a:solidFill>
                  <a:srgbClr val="645A9E"/>
                </a:solidFill>
                <a:latin typeface="Constantia" pitchFamily="18" charset="0"/>
              </a:rPr>
              <a:t>комплекс препрека </a:t>
            </a: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који одваја ћелију од спољашње средине.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Мембран</a:t>
            </a:r>
            <a:r>
              <a:rPr lang="en-US" altLang="en-US" sz="1800">
                <a:solidFill>
                  <a:schemeClr val="bg1"/>
                </a:solidFill>
                <a:latin typeface="Constantia" pitchFamily="18" charset="0"/>
              </a:rPr>
              <a:t>у </a:t>
            </a: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 израђују: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-липиди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-протеини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-угљени хидрати-олигосахариди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1800">
                <a:solidFill>
                  <a:srgbClr val="FF0000"/>
                </a:solidFill>
                <a:latin typeface="Constantia" pitchFamily="18" charset="0"/>
              </a:rPr>
              <a:t>Флуидно-мозаич</a:t>
            </a:r>
            <a:r>
              <a:rPr lang="en-US" altLang="en-US" sz="1800">
                <a:solidFill>
                  <a:srgbClr val="FF0000"/>
                </a:solidFill>
                <a:latin typeface="Constantia" pitchFamily="18" charset="0"/>
              </a:rPr>
              <a:t>н</a:t>
            </a:r>
            <a:r>
              <a:rPr lang="sr-Cyrl-CS" altLang="en-US" sz="1800">
                <a:solidFill>
                  <a:srgbClr val="FF0000"/>
                </a:solidFill>
                <a:latin typeface="Constantia" pitchFamily="18" charset="0"/>
              </a:rPr>
              <a:t>и </a:t>
            </a: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модел грађе- </a:t>
            </a:r>
            <a:r>
              <a:rPr lang="sr-Cyrl-CS" altLang="en-US" sz="1800">
                <a:solidFill>
                  <a:srgbClr val="0070C0"/>
                </a:solidFill>
                <a:latin typeface="Constantia" pitchFamily="18" charset="0"/>
              </a:rPr>
              <a:t>два слоја фосфолипида</a:t>
            </a: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 у које су уроњени </a:t>
            </a:r>
            <a:r>
              <a:rPr lang="sr-Cyrl-CS" altLang="en-US" sz="1800">
                <a:solidFill>
                  <a:srgbClr val="0070C0"/>
                </a:solidFill>
                <a:latin typeface="Constantia" pitchFamily="18" charset="0"/>
              </a:rPr>
              <a:t>протеини</a:t>
            </a: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Протеини који излазе на површину ћелије и неки од липидних молекула у спољашњем липидном слоју имају ковалентно везане ланце </a:t>
            </a:r>
            <a:r>
              <a:rPr lang="sr-Cyrl-CS" altLang="en-US" sz="1800">
                <a:solidFill>
                  <a:srgbClr val="7030A0"/>
                </a:solidFill>
                <a:latin typeface="Constantia" pitchFamily="18" charset="0"/>
              </a:rPr>
              <a:t>олигосахарида</a:t>
            </a: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1800">
                <a:solidFill>
                  <a:schemeClr val="bg1"/>
                </a:solidFill>
                <a:latin typeface="Constantia" pitchFamily="18" charset="0"/>
              </a:rPr>
              <a:t>Олигосахариди-претпоставља се да имају улогу у ћелијском препознавању и међућелијској комуникацији.</a:t>
            </a:r>
          </a:p>
        </p:txBody>
      </p:sp>
      <p:pic>
        <p:nvPicPr>
          <p:cNvPr id="6148" name="Picture 4" descr="celijska membr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9925" y="1989138"/>
            <a:ext cx="4681538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23850" y="2603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sz="3800" b="1">
                <a:solidFill>
                  <a:schemeClr val="bg1"/>
                </a:solidFill>
                <a:latin typeface="Constantia" pitchFamily="18" charset="0"/>
              </a:rPr>
              <a:t>Механизам егзоцитозе (активно учешће ћел. мембране)</a:t>
            </a:r>
            <a:endParaRPr lang="en-US" altLang="en-US" sz="3800" b="1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4579" name="Picture 2" descr="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484313"/>
            <a:ext cx="5688012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284163" y="5919788"/>
            <a:ext cx="84963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>
                <a:solidFill>
                  <a:schemeClr val="bg1"/>
                </a:solidFill>
                <a:hlinkClick r:id="rId3"/>
              </a:rPr>
              <a:t>https://www.bing.com/videos/search?q=fagocitoza+Animation&amp;&amp;view=detail&amp;mid=29856EA912393074667729856EA9123930746677&amp;&amp;FORM=VRDGAR&amp;ajf=60</a:t>
            </a:r>
            <a:endParaRPr lang="en-US" altLang="en-US">
              <a:solidFill>
                <a:schemeClr val="bg1"/>
              </a:solidFill>
            </a:endParaRPr>
          </a:p>
          <a:p>
            <a:endParaRPr lang="en-US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4762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b="1">
                <a:solidFill>
                  <a:schemeClr val="bg1"/>
                </a:solidFill>
                <a:latin typeface="Constantia" pitchFamily="18" charset="0"/>
              </a:rPr>
              <a:t>Фосфолипиди (структурни  липиди</a:t>
            </a:r>
            <a:r>
              <a:rPr lang="sr-Cyrl-CS" altLang="en-US" b="1">
                <a:solidFill>
                  <a:schemeClr val="bg1"/>
                </a:solidFill>
              </a:rPr>
              <a:t>)</a:t>
            </a:r>
            <a:endParaRPr lang="en-US" altLang="en-US" b="1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marL="533400" indent="-533400" eaLnBrk="1" hangingPunct="1">
              <a:buFont typeface="Wingdings 2" pitchFamily="18" charset="2"/>
              <a:buNone/>
            </a:pPr>
            <a:r>
              <a:rPr lang="sr-Cyrl-CS" altLang="en-US" sz="2400">
                <a:solidFill>
                  <a:schemeClr val="bg1"/>
                </a:solidFill>
                <a:latin typeface="Constantia" pitchFamily="18" charset="0"/>
              </a:rPr>
              <a:t>Имају 2 дела:</a:t>
            </a:r>
          </a:p>
          <a:p>
            <a:pPr marL="533400" indent="-533400" eaLnBrk="1" hangingPunct="1">
              <a:buFont typeface="Wingdings 2" pitchFamily="18" charset="2"/>
              <a:buNone/>
            </a:pPr>
            <a:endParaRPr lang="sr-Cyrl-CS" altLang="en-US" sz="2400">
              <a:solidFill>
                <a:schemeClr val="bg1"/>
              </a:solidFill>
              <a:latin typeface="Constantia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Cyrl-CS" altLang="en-US" sz="2400" b="1">
                <a:solidFill>
                  <a:schemeClr val="accent1"/>
                </a:solidFill>
                <a:latin typeface="Constantia" pitchFamily="18" charset="0"/>
              </a:rPr>
              <a:t>глава</a:t>
            </a:r>
            <a:r>
              <a:rPr lang="sr-Cyrl-CS" altLang="en-US" sz="2400" b="1">
                <a:solidFill>
                  <a:schemeClr val="bg1"/>
                </a:solidFill>
                <a:latin typeface="Constantia" pitchFamily="18" charset="0"/>
              </a:rPr>
              <a:t> </a:t>
            </a:r>
            <a:r>
              <a:rPr lang="sr-Cyrl-CS" altLang="en-US" sz="2400">
                <a:solidFill>
                  <a:schemeClr val="bg1"/>
                </a:solidFill>
                <a:latin typeface="Constantia" pitchFamily="18" charset="0"/>
              </a:rPr>
              <a:t>(поларна)-хидрофилна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Cyrl-CS" altLang="en-US" sz="2400" b="1">
                <a:solidFill>
                  <a:schemeClr val="accent1"/>
                </a:solidFill>
                <a:latin typeface="Constantia" pitchFamily="18" charset="0"/>
              </a:rPr>
              <a:t>реп</a:t>
            </a:r>
            <a:r>
              <a:rPr lang="sr-Cyrl-CS" altLang="en-US" sz="2400">
                <a:solidFill>
                  <a:schemeClr val="bg1"/>
                </a:solidFill>
                <a:latin typeface="Constantia" pitchFamily="18" charset="0"/>
              </a:rPr>
              <a:t> (неполаран)-хидрофобан</a:t>
            </a:r>
          </a:p>
          <a:p>
            <a:pPr marL="533400" indent="-533400" eaLnBrk="1" hangingPunct="1">
              <a:buFont typeface="Wingdings 2" pitchFamily="18" charset="2"/>
              <a:buNone/>
            </a:pPr>
            <a:endParaRPr lang="sr-Cyrl-CS" altLang="en-US" sz="2400">
              <a:solidFill>
                <a:schemeClr val="bg1"/>
              </a:solidFill>
              <a:latin typeface="Constantia" pitchFamily="18" charset="0"/>
            </a:endParaRPr>
          </a:p>
          <a:p>
            <a:pPr marL="533400" indent="-533400" eaLnBrk="1" hangingPunct="1">
              <a:buFont typeface="Wingdings 2" pitchFamily="18" charset="2"/>
              <a:buNone/>
            </a:pPr>
            <a:r>
              <a:rPr lang="sr-Cyrl-CS" altLang="en-US" sz="2400">
                <a:solidFill>
                  <a:schemeClr val="bg1"/>
                </a:solidFill>
                <a:latin typeface="Constantia" pitchFamily="18" charset="0"/>
              </a:rPr>
              <a:t>Окренути су хидрофобним деловима једни ка другима.</a:t>
            </a:r>
            <a:endParaRPr lang="en-US" altLang="en-US" sz="2400">
              <a:solidFill>
                <a:schemeClr val="bg1"/>
              </a:solidFill>
              <a:latin typeface="Constantia" pitchFamily="18" charset="0"/>
            </a:endParaRPr>
          </a:p>
          <a:p>
            <a:pPr marL="533400" indent="-533400" eaLnBrk="1" hangingPunct="1">
              <a:buFont typeface="Wingdings 2" pitchFamily="18" charset="2"/>
              <a:buNone/>
            </a:pPr>
            <a:endParaRPr lang="sr-Cyrl-CS" altLang="en-US" sz="2400">
              <a:solidFill>
                <a:schemeClr val="bg1"/>
              </a:solidFill>
            </a:endParaRPr>
          </a:p>
          <a:p>
            <a:pPr marL="533400" indent="-533400" eaLnBrk="1" hangingPunct="1">
              <a:buFont typeface="Wingdings 2" pitchFamily="18" charset="2"/>
              <a:buNone/>
            </a:pPr>
            <a:endParaRPr lang="sr-Cyrl-CS" altLang="en-US" sz="2400">
              <a:solidFill>
                <a:schemeClr val="bg1"/>
              </a:solidFill>
            </a:endParaRPr>
          </a:p>
        </p:txBody>
      </p:sp>
      <p:pic>
        <p:nvPicPr>
          <p:cNvPr id="7172" name="Picture 4" descr="ln0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86000"/>
            <a:ext cx="4703763" cy="227488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181600" y="4114800"/>
            <a:ext cx="2743200" cy="2841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Молекул фосфолопида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333375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en-US" b="1">
                <a:solidFill>
                  <a:schemeClr val="bg1"/>
                </a:solidFill>
                <a:latin typeface="Constantia" pitchFamily="18" charset="0"/>
              </a:rPr>
              <a:t>Липиди мембране</a:t>
            </a:r>
            <a:endParaRPr lang="en-US" altLang="en-US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 2" pitchFamily="18" charset="2"/>
              <a:buNone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Липиди и протеини се непрекидно померају</a:t>
            </a:r>
          </a:p>
          <a:p>
            <a:pPr marL="609600" indent="-609600" eaLnBrk="1" hangingPunct="1">
              <a:buFont typeface="Wingdings 2" pitchFamily="18" charset="2"/>
              <a:buNone/>
            </a:pPr>
            <a:endParaRPr lang="sr-Cyrl-CS" altLang="en-US" sz="280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У мембрани: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Фосфолипиди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Гликолипиди</a:t>
            </a:r>
            <a:r>
              <a:rPr lang="en-US" altLang="en-US" sz="2800">
                <a:solidFill>
                  <a:schemeClr val="bg1"/>
                </a:solidFill>
                <a:latin typeface="Constantia" pitchFamily="18" charset="0"/>
              </a:rPr>
              <a:t> (липиди за чије су главе повезани олигосахариди)</a:t>
            </a:r>
            <a:endParaRPr lang="sr-Cyrl-CS" altLang="en-US" sz="2800">
              <a:solidFill>
                <a:schemeClr val="bg1"/>
              </a:solidFill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Холестерол (</a:t>
            </a:r>
            <a:r>
              <a:rPr lang="sr-Cyrl-CS" altLang="en-US" sz="2800" b="1">
                <a:solidFill>
                  <a:srgbClr val="FF0000"/>
                </a:solidFill>
                <a:latin typeface="Constantia" pitchFamily="18" charset="0"/>
              </a:rPr>
              <a:t>немају</a:t>
            </a: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 прокариоте)</a:t>
            </a:r>
          </a:p>
          <a:p>
            <a:pPr marL="609600" indent="-609600" eaLnBrk="1" hangingPunct="1">
              <a:buFont typeface="Wingdings 2" pitchFamily="18" charset="2"/>
              <a:buNone/>
            </a:pPr>
            <a:endParaRPr lang="en-US" alt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sr-Cyrl-CS" altLang="en-US" b="1">
                <a:solidFill>
                  <a:schemeClr val="bg1"/>
                </a:solidFill>
                <a:latin typeface="Constantia" pitchFamily="18" charset="0"/>
              </a:rPr>
              <a:t>Протеини мембране</a:t>
            </a:r>
            <a:endParaRPr lang="en-US" altLang="en-US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95288" y="1916113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sr-Cyrl-CS" altLang="en-US" sz="280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Специфични су, одговорни су за </a:t>
            </a:r>
            <a:r>
              <a:rPr lang="sr-Cyrl-CS" altLang="en-US" sz="2800">
                <a:solidFill>
                  <a:srgbClr val="FF0000"/>
                </a:solidFill>
                <a:latin typeface="Constantia" pitchFamily="18" charset="0"/>
              </a:rPr>
              <a:t>селективну пропустљивост мембране</a:t>
            </a: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.</a:t>
            </a:r>
          </a:p>
          <a:p>
            <a:pPr eaLnBrk="1" hangingPunct="1">
              <a:buFont typeface="Wingdings 2" pitchFamily="18" charset="2"/>
              <a:buNone/>
            </a:pPr>
            <a:endParaRPr lang="sr-Cyrl-CS" altLang="en-US" sz="280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2800">
                <a:solidFill>
                  <a:schemeClr val="bg1"/>
                </a:solidFill>
                <a:latin typeface="Constantia" pitchFamily="18" charset="0"/>
              </a:rPr>
              <a:t>На пример:</a:t>
            </a:r>
            <a:endParaRPr lang="sr-Cyrl-CS" altLang="en-US" sz="2800">
              <a:solidFill>
                <a:srgbClr val="FF0066"/>
              </a:solidFill>
              <a:latin typeface="Constant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sr-Cyrl-CS" altLang="en-US" sz="2800">
                <a:solidFill>
                  <a:srgbClr val="FF0066"/>
                </a:solidFill>
                <a:latin typeface="Constantia" pitchFamily="18" charset="0"/>
              </a:rPr>
              <a:t> </a:t>
            </a:r>
            <a:r>
              <a:rPr lang="el-GR" altLang="en-US" sz="2800">
                <a:solidFill>
                  <a:schemeClr val="accent1"/>
                </a:solidFill>
                <a:latin typeface="Constantia" pitchFamily="18" charset="0"/>
              </a:rPr>
              <a:t>α</a:t>
            </a:r>
            <a:r>
              <a:rPr lang="sr-Cyrl-CS" altLang="en-US" sz="2800">
                <a:solidFill>
                  <a:schemeClr val="accent1"/>
                </a:solidFill>
                <a:latin typeface="Constantia" pitchFamily="18" charset="0"/>
              </a:rPr>
              <a:t>-глукоза улази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l-GR" altLang="en-US" sz="2800">
                <a:solidFill>
                  <a:schemeClr val="accent1"/>
                </a:solidFill>
                <a:latin typeface="Constantia" pitchFamily="18" charset="0"/>
              </a:rPr>
              <a:t>β</a:t>
            </a:r>
            <a:r>
              <a:rPr lang="sr-Cyrl-CS" altLang="en-US" sz="2800">
                <a:solidFill>
                  <a:schemeClr val="accent1"/>
                </a:solidFill>
                <a:latin typeface="Constantia" pitchFamily="18" charset="0"/>
              </a:rPr>
              <a:t>-глукоза </a:t>
            </a:r>
            <a:r>
              <a:rPr lang="sr-Cyrl-CS" altLang="en-US" sz="3600" b="1">
                <a:solidFill>
                  <a:schemeClr val="accent1"/>
                </a:solidFill>
                <a:latin typeface="Constantia" pitchFamily="18" charset="0"/>
              </a:rPr>
              <a:t>не</a:t>
            </a:r>
            <a:r>
              <a:rPr lang="sr-Cyrl-CS" altLang="en-US" sz="2800">
                <a:solidFill>
                  <a:schemeClr val="accent1"/>
                </a:solidFill>
                <a:latin typeface="Constantia" pitchFamily="18" charset="0"/>
              </a:rPr>
              <a:t> улази у ћелију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sr-Cyrl-CS" altLang="en-US" b="1">
                <a:solidFill>
                  <a:schemeClr val="bg1"/>
                </a:solidFill>
                <a:latin typeface="Constantia" pitchFamily="18" charset="0"/>
              </a:rPr>
              <a:t>Протеини ћел.мембране:</a:t>
            </a:r>
            <a:endParaRPr lang="en-US" altLang="en-US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9830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структурни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ензими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рецептори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носачи и канали – учествују у транспорту молекула кроз мембрану</a:t>
            </a:r>
            <a:endParaRPr lang="en-US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eaLnBrk="1" hangingPunct="1"/>
            <a:r>
              <a:rPr lang="sr-Cyrl-CS" altLang="en-US" sz="4600" b="1">
                <a:solidFill>
                  <a:schemeClr val="bg1"/>
                </a:solidFill>
                <a:latin typeface="Constantia" pitchFamily="18" charset="0"/>
              </a:rPr>
              <a:t>Протеини према месту које заузимају у мембрани су:</a:t>
            </a:r>
            <a:endParaRPr lang="en-US" altLang="en-US" sz="4600" b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</a:t>
            </a:r>
            <a:r>
              <a:rPr lang="sr-Cyrl-CS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sr-Cyrl-CS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</a:rPr>
              <a:t>.</a:t>
            </a:r>
            <a:r>
              <a:rPr lang="sr-Cyrl-CS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</a:t>
            </a:r>
            <a:r>
              <a:rPr lang="sr-Cyrl-CS" altLang="en-US" sz="2800" b="1" dirty="0">
                <a:solidFill>
                  <a:schemeClr val="accent1"/>
                </a:solidFill>
                <a:latin typeface="Constantia" panose="02030602050306030303" pitchFamily="18" charset="0"/>
              </a:rPr>
              <a:t>периферни</a:t>
            </a:r>
            <a:r>
              <a:rPr lang="en-US" altLang="en-US" sz="2800" b="1" dirty="0">
                <a:solidFill>
                  <a:schemeClr val="accent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2800" dirty="0">
                <a:solidFill>
                  <a:schemeClr val="accent1"/>
                </a:solidFill>
                <a:latin typeface="Constantia" panose="02030602050306030303" pitchFamily="18" charset="0"/>
              </a:rPr>
              <a:t>-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са обе стране мембране  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     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пр. </a:t>
            </a:r>
            <a:r>
              <a:rPr lang="sr-Cyrl-CS" altLang="en-US" sz="2800" b="1" i="1" dirty="0">
                <a:solidFill>
                  <a:srgbClr val="CC0099"/>
                </a:solidFill>
                <a:latin typeface="Constantia" panose="02030602050306030303" pitchFamily="18" charset="0"/>
              </a:rPr>
              <a:t>ензими, антигени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(протеини за препознавање)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sr-Cyrl-CS" altLang="en-US" sz="2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2. </a:t>
            </a:r>
            <a:r>
              <a:rPr lang="sr-Cyrl-CS" altLang="en-US" sz="2800" b="1" dirty="0">
                <a:solidFill>
                  <a:schemeClr val="accent1"/>
                </a:solidFill>
                <a:latin typeface="Constantia" panose="02030602050306030303" pitchFamily="18" charset="0"/>
              </a:rPr>
              <a:t>интегрални (трансмембрански)</a:t>
            </a:r>
            <a:r>
              <a:rPr lang="en-US" altLang="en-US" sz="2800" dirty="0">
                <a:solidFill>
                  <a:schemeClr val="accent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2800" dirty="0">
                <a:solidFill>
                  <a:schemeClr val="accent1"/>
                </a:solidFill>
                <a:latin typeface="Constantia" panose="02030602050306030303" pitchFamily="18" charset="0"/>
              </a:rPr>
              <a:t>-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утопљени у фосф</a:t>
            </a:r>
            <a:r>
              <a:rPr lang="en-U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олипидни слој формирају </a:t>
            </a:r>
            <a:r>
              <a:rPr lang="sr-Cyrl-CS" altLang="en-US" sz="2800" b="1" i="1" dirty="0">
                <a:solidFill>
                  <a:srgbClr val="CC0099"/>
                </a:solidFill>
                <a:latin typeface="Constantia" panose="02030602050306030303" pitchFamily="18" charset="0"/>
              </a:rPr>
              <a:t>протеинске канале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или </a:t>
            </a:r>
            <a:r>
              <a:rPr lang="sr-Cyrl-CS" altLang="en-US" sz="2800" b="1" i="1" dirty="0">
                <a:solidFill>
                  <a:srgbClr val="CC0099"/>
                </a:solidFill>
                <a:latin typeface="Constantia" panose="02030602050306030303" pitchFamily="18" charset="0"/>
              </a:rPr>
              <a:t>поре</a:t>
            </a:r>
            <a:r>
              <a:rPr lang="en-US" altLang="en-US" sz="2800" b="1" i="1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–</a:t>
            </a:r>
            <a:r>
              <a:rPr lang="en-U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протеини носачи. Обично пролазе делом који се обликује као алфа хеликс.</a:t>
            </a:r>
          </a:p>
          <a:p>
            <a:pPr marL="609600" indent="-60960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US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8077200" cy="454977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</p:pic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5486400" y="1752600"/>
            <a:ext cx="1524000" cy="2841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Гликолипид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2743200" y="1828800"/>
            <a:ext cx="1524000" cy="2841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Гликопротеин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609600" y="1828800"/>
            <a:ext cx="1371600" cy="46672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Периферни протеин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533400" y="5638800"/>
            <a:ext cx="1371600" cy="2841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Холестерол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1981200" y="5791200"/>
            <a:ext cx="1524000" cy="2841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Фосфолипиди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3657600" y="5638800"/>
            <a:ext cx="1752600" cy="46672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Интегрални протеини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2297" name="Text Box 12"/>
          <p:cNvSpPr txBox="1">
            <a:spLocks noChangeArrowheads="1"/>
          </p:cNvSpPr>
          <p:nvPr/>
        </p:nvSpPr>
        <p:spPr bwMode="auto">
          <a:xfrm>
            <a:off x="5562600" y="5638800"/>
            <a:ext cx="1371600" cy="46672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Протеински канал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2298" name="Text Box 17"/>
          <p:cNvSpPr txBox="1">
            <a:spLocks noChangeArrowheads="1"/>
          </p:cNvSpPr>
          <p:nvPr/>
        </p:nvSpPr>
        <p:spPr bwMode="auto">
          <a:xfrm>
            <a:off x="7010400" y="5638800"/>
            <a:ext cx="1371600" cy="2841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>
                <a:solidFill>
                  <a:srgbClr val="CC0066"/>
                </a:solidFill>
                <a:latin typeface="Arial Black" pitchFamily="34" charset="0"/>
              </a:rPr>
              <a:t>Алфа хеликс</a:t>
            </a:r>
            <a:endParaRPr lang="en-US" altLang="en-US" sz="1200">
              <a:solidFill>
                <a:srgbClr val="CC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692150"/>
            <a:ext cx="8229600" cy="1716088"/>
          </a:xfrm>
        </p:spPr>
        <p:txBody>
          <a:bodyPr lIns="91440" rIns="91440" bIns="45720" anchor="ctr"/>
          <a:lstStyle/>
          <a:p>
            <a:pPr eaLnBrk="1" hangingPunct="1">
              <a:defRPr/>
            </a:pPr>
            <a:r>
              <a:rPr lang="sr-Cyrl-CS" alt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Протеини на спољашњој страни мембране често имају угљене хидрате</a:t>
            </a:r>
            <a:r>
              <a:rPr lang="en-US" alt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-</a:t>
            </a:r>
            <a:r>
              <a:rPr lang="en-US" alt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Cyrl-CS" altLang="en-US" sz="3600" dirty="0">
                <a:solidFill>
                  <a:schemeClr val="accent1"/>
                </a:solidFill>
                <a:latin typeface="Constantia" panose="02030602050306030303" pitchFamily="18" charset="0"/>
              </a:rPr>
              <a:t>гликокаликс.</a:t>
            </a:r>
            <a:r>
              <a:rPr lang="sr-Cyrl-CS" altLang="en-US" sz="46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</a:rPr>
              <a:t> </a:t>
            </a:r>
            <a:endParaRPr lang="en-US" altLang="en-US" sz="4600" dirty="0"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23850" y="2924175"/>
            <a:ext cx="8229600" cy="30257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Функционишу као  </a:t>
            </a:r>
            <a:r>
              <a:rPr lang="sr-Cyrl-CS" altLang="en-US" sz="2800" b="1" dirty="0">
                <a:solidFill>
                  <a:srgbClr val="CC0099"/>
                </a:solidFill>
                <a:latin typeface="Constantia" panose="02030602050306030303" pitchFamily="18" charset="0"/>
              </a:rPr>
              <a:t>антигени. </a:t>
            </a:r>
            <a:r>
              <a:rPr lang="sr-Cyrl-CS" altLang="en-US" sz="2800" dirty="0">
                <a:solidFill>
                  <a:srgbClr val="CC0099"/>
                </a:solidFill>
                <a:latin typeface="Constantia" panose="02030602050306030303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sr-Cyrl-CS" altLang="en-US" sz="2800" dirty="0">
              <a:solidFill>
                <a:srgbClr val="CC0099"/>
              </a:solidFill>
              <a:latin typeface="Constantia" panose="02030602050306030303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Пример: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крвне групе А</a:t>
            </a:r>
            <a:r>
              <a:rPr lang="en-U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BO </a:t>
            </a:r>
            <a:r>
              <a:rPr lang="sr-Cyrl-R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система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-А</a:t>
            </a:r>
            <a:r>
              <a:rPr lang="en-U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B</a:t>
            </a:r>
            <a:r>
              <a:rPr lang="sr-Cyrl-CS" altLang="en-US" sz="2800" dirty="0">
                <a:solidFill>
                  <a:schemeClr val="bg1"/>
                </a:solidFill>
                <a:latin typeface="Constantia" panose="02030602050306030303" pitchFamily="18" charset="0"/>
              </a:rPr>
              <a:t> крвна група има оба антигена, а О крвна група нема НИЈЕДАН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sr-Cyrl-CS" altLang="en-US" sz="2800" dirty="0">
              <a:solidFill>
                <a:schemeClr val="bg1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sr-Cyrl-C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     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4_Flow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2450</TotalTime>
  <Words>607</Words>
  <Application>Microsoft Office PowerPoint</Application>
  <PresentationFormat>On-screen Show (4:3)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Black</vt:lpstr>
      <vt:lpstr>Calibri</vt:lpstr>
      <vt:lpstr>Constantia</vt:lpstr>
      <vt:lpstr>Wingdings</vt:lpstr>
      <vt:lpstr>Wingdings 2</vt:lpstr>
      <vt:lpstr>4_Flow</vt:lpstr>
      <vt:lpstr>Ћелијска мембрана (плазма мембрана)</vt:lpstr>
      <vt:lpstr>Ћелијска мембрана</vt:lpstr>
      <vt:lpstr>Фосфолипиди (структурни  липиди)</vt:lpstr>
      <vt:lpstr>Липиди мембране</vt:lpstr>
      <vt:lpstr>Протеини мембране</vt:lpstr>
      <vt:lpstr>Протеини ћел.мембране:</vt:lpstr>
      <vt:lpstr>Протеини према месту које заузимају у мембрани су:</vt:lpstr>
      <vt:lpstr>PowerPoint Presentation</vt:lpstr>
      <vt:lpstr>Протеини на спољашњој страни мембране често имају угљене хидрате - гликокаликс. </vt:lpstr>
      <vt:lpstr>Протеини у мембрани-антигени крвне групе АBО</vt:lpstr>
      <vt:lpstr>Транспорт молекула кроз ћелијску мембрану</vt:lpstr>
      <vt:lpstr>Транспорт малих молекула </vt:lpstr>
      <vt:lpstr>Проста дифузија</vt:lpstr>
      <vt:lpstr>Осмоза</vt:lpstr>
      <vt:lpstr>Олакшана дифузија</vt:lpstr>
      <vt:lpstr>Активни транспорт</vt:lpstr>
      <vt:lpstr>Натријум-калијум пумпа-улога у стварању мембранског потенцијала</vt:lpstr>
      <vt:lpstr>Транспорт крупних молекула</vt:lpstr>
      <vt:lpstr>Механизам ендоцитозе    (активно учешће ћел. мембране)</vt:lpstr>
      <vt:lpstr>Механизам егзоцитозе (активно учешће ћел. мембране)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MUTACIJE GENA</dc:title>
  <dc:creator>User</dc:creator>
  <cp:lastModifiedBy>Olivera Milošević-Đorđević</cp:lastModifiedBy>
  <cp:revision>185</cp:revision>
  <dcterms:created xsi:type="dcterms:W3CDTF">2005-11-04T21:33:24Z</dcterms:created>
  <dcterms:modified xsi:type="dcterms:W3CDTF">2021-08-19T20:03:09Z</dcterms:modified>
</cp:coreProperties>
</file>